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3" r:id="rId2"/>
    <p:sldId id="264" r:id="rId3"/>
    <p:sldId id="267" r:id="rId4"/>
    <p:sldId id="270" r:id="rId5"/>
    <p:sldId id="259" r:id="rId6"/>
    <p:sldId id="261" r:id="rId7"/>
    <p:sldId id="263" r:id="rId8"/>
    <p:sldId id="271" r:id="rId9"/>
    <p:sldId id="272" r:id="rId10"/>
    <p:sldId id="275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44192-9EA6-AC45-9400-5E31FF1B5B59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44C9A-E69A-A24F-9029-3A9669FF4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215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TRACK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Hello, my name is [NAME] and I want to thank you for taking time to speak with me today.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Hortonworks Powers the Future of Data: data-in-motion, data-at-rest, and Modern Data Applications. 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Today, I’ll tell you how we do that and how you can transform your business by managing your data with Hortonworks Connected Data platforms.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[NEXT SLIDE]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Hortonworks: Powering the Future of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4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8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00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9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83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Hortonworks: Powering the Future of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97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8" y="-12815"/>
            <a:ext cx="12225524" cy="68704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2712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5182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0085"/>
            <a:ext cx="6370320" cy="392415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98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97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05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286000"/>
            <a:ext cx="10995660" cy="872033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6666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8932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55965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think-cell Slide" r:id="rId4" imgW="240" imgH="240" progId="TCLayout.ActiveDocument.1">
                  <p:embed/>
                </p:oleObj>
              </mc:Choice>
              <mc:Fallback>
                <p:oleObj name="think-cell Slide" r:id="rId4" imgW="240" imgH="24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2434685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328968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016000"/>
          </a:xfrm>
          <a:prstGeom prst="rect">
            <a:avLst/>
          </a:prstGeom>
        </p:spPr>
        <p:txBody>
          <a:bodyPr vert="horz" lIns="68547" tIns="34274" rIns="68547" bIns="34274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Headline Goes Here (maximum one line)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106435"/>
            <a:ext cx="10972800" cy="4954588"/>
          </a:xfrm>
          <a:prstGeom prst="rect">
            <a:avLst/>
          </a:prstGeom>
        </p:spPr>
        <p:txBody>
          <a:bodyPr vert="horz" lIns="68547" tIns="34274" rIns="68547" bIns="34274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06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03" indent="-166603" defTabSz="282434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67">
                <a:solidFill>
                  <a:srgbClr val="1E1E1E"/>
                </a:solidFill>
              </a:defRPr>
            </a:lvl3pPr>
            <a:lvl4pPr marL="396688" indent="-171355" defTabSz="282434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6757" indent="-176117" defTabSz="282434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67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24pt</a:t>
            </a:r>
          </a:p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28718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734649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865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03"/>
            <a:ext cx="9144000" cy="1654968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729" y="6356615"/>
            <a:ext cx="2742407" cy="365125"/>
          </a:xfrm>
          <a:prstGeom prst="rect">
            <a:avLst/>
          </a:prstGeom>
        </p:spPr>
        <p:txBody>
          <a:bodyPr/>
          <a:lstStyle/>
          <a:p>
            <a:fld id="{0F55C535-12AB-4E29-B0F4-DDDEE19257C9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865" y="6356615"/>
            <a:ext cx="41142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865" y="6356615"/>
            <a:ext cx="2742406" cy="365125"/>
          </a:xfrm>
          <a:prstGeom prst="rect">
            <a:avLst/>
          </a:prstGeom>
        </p:spPr>
        <p:txBody>
          <a:bodyPr/>
          <a:lstStyle/>
          <a:p>
            <a:fld id="{A22B4091-7FE8-47AB-8F5A-717061C1F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8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771293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" y="1016001"/>
            <a:ext cx="12192000" cy="1588"/>
          </a:xfrm>
          <a:prstGeom prst="line">
            <a:avLst/>
          </a:prstGeom>
          <a:ln>
            <a:solidFill>
              <a:srgbClr val="69BE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1" cy="1016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0" y="1165226"/>
            <a:ext cx="10972801" cy="4954588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224318" indent="-224318">
              <a:buClr>
                <a:srgbClr val="69BE28"/>
              </a:buClr>
              <a:defRPr sz="2400" b="1" i="0">
                <a:latin typeface="Arial"/>
                <a:cs typeface="Arial"/>
              </a:defRPr>
            </a:lvl1pPr>
            <a:lvl2pPr marL="755488" indent="-224318">
              <a:buFont typeface="Lucida Grande"/>
              <a:buChar char="–"/>
              <a:defRPr sz="2100"/>
            </a:lvl2pPr>
            <a:lvl3pPr marL="1441141" indent="-222203">
              <a:spcAft>
                <a:spcPts val="1600"/>
              </a:spcAft>
              <a:buFont typeface="Lucida Grande"/>
              <a:buChar char="–"/>
              <a:defRPr sz="1900"/>
            </a:lvl3pPr>
            <a:lvl4pPr marL="2056958" indent="-228551">
              <a:defRPr sz="1900"/>
            </a:lvl4pPr>
            <a:lvl5pPr marL="2672776" indent="-234901">
              <a:buFont typeface="Lucida Grande"/>
              <a:buChar char="-"/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58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AndTex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2060575"/>
            <a:ext cx="11520000" cy="13388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93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6" y="257507"/>
            <a:ext cx="10972801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61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6" y="1460502"/>
            <a:ext cx="10972801" cy="4540249"/>
          </a:xfrm>
          <a:prstGeom prst="rect">
            <a:avLst/>
          </a:prstGeom>
        </p:spPr>
        <p:txBody>
          <a:bodyPr lIns="0"/>
          <a:lstStyle>
            <a:lvl1pPr marL="342850" indent="-3428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1999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24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3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neycomb_FADED(L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92000" cy="68522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57507"/>
            <a:ext cx="10972800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89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71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63">
              <a:lnSpc>
                <a:spcPct val="90000"/>
              </a:lnSpc>
            </a:pPr>
            <a:fld id="{9484F7A5-6A8F-8446-A111-2677E1911D97}" type="slidenum">
              <a:rPr lang="en-US" sz="1000" spc="-70" smtClean="0">
                <a:solidFill>
                  <a:srgbClr val="DAD9D6">
                    <a:lumMod val="50000"/>
                  </a:srgbClr>
                </a:solidFill>
              </a:rPr>
              <a:pPr defTabSz="457163">
                <a:lnSpc>
                  <a:spcPct val="90000"/>
                </a:lnSpc>
              </a:pPr>
              <a:t>‹#›</a:t>
            </a:fld>
            <a:endParaRPr lang="en-US" sz="1000" spc="-70" dirty="0">
              <a:solidFill>
                <a:srgbClr val="DAD9D6">
                  <a:lumMod val="50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5867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327">
              <a:buFont typeface="Arial"/>
              <a:buNone/>
              <a:defRPr/>
            </a:pPr>
            <a:r>
              <a:rPr lang="en-US" sz="900" dirty="0">
                <a:solidFill>
                  <a:srgbClr val="DAD9D6">
                    <a:lumMod val="50000"/>
                  </a:srgbClr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285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2140251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57507"/>
            <a:ext cx="10972800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71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5"/>
            <a:ext cx="10972800" cy="4083522"/>
          </a:xfrm>
          <a:prstGeom prst="rect">
            <a:avLst/>
          </a:prstGeom>
        </p:spPr>
        <p:txBody>
          <a:bodyPr lIns="0"/>
          <a:lstStyle>
            <a:lvl1pPr marL="342858" indent="-34285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285877"/>
            <a:ext cx="10972800" cy="52387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69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-115454" y="-92364"/>
            <a:ext cx="12422908" cy="70427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33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8" y="6122252"/>
            <a:ext cx="1328382" cy="5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/>
        </p:nvSpPr>
        <p:spPr>
          <a:xfrm>
            <a:off x="693171" y="6476473"/>
            <a:ext cx="96194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0" i="0" u="none" strike="noStrike" cap="none" dirty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205868" y="6476473"/>
            <a:ext cx="320941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-US" sz="900" b="0" i="0" u="none" strike="noStrike" cap="none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86293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6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Slide">
  <p:cSld name="1_Green Section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6" y="-10474"/>
            <a:ext cx="12216381" cy="68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7" y="6122251"/>
            <a:ext cx="1328382" cy="5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93170" y="6476474"/>
            <a:ext cx="12535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0" dirty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1082041" y="6476474"/>
            <a:ext cx="249266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-US" sz="900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833" dirty="0"/>
          </a:p>
        </p:txBody>
      </p:sp>
    </p:spTree>
    <p:extLst>
      <p:ext uri="{BB962C8B-B14F-4D97-AF65-F5344CB8AC3E}">
        <p14:creationId xmlns:p14="http://schemas.microsoft.com/office/powerpoint/2010/main" val="303435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80985" marR="0" lvl="0" indent="-301613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⬢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61970" marR="0" lvl="1" indent="-3174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54" marR="0" lvl="2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23939" marR="0" lvl="3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4924" marR="0" lvl="4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09" marR="0" lvl="5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6893" marR="0" lvl="6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47878" marR="0" lvl="7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28863" marR="0" lvl="8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2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7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487897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5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337028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504538"/>
            <a:ext cx="109728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4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6714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40045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01244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40045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1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34488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8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17511"/>
            <a:ext cx="2570100" cy="65402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995531" y="1350154"/>
            <a:ext cx="7197985" cy="369332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667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tx2"/>
                </a:solidFill>
              </a:defRPr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478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871500"/>
            <a:ext cx="10972800" cy="348813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667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01244" y="2640725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6710" y="2418473"/>
            <a:ext cx="10959772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vmlDrawing" Target="../drawings/vmlDrawing1.v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246891569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think-cell Slide" r:id="rId29" imgW="360" imgH="360" progId="TCLayout.ActiveDocument.1">
                  <p:embed/>
                </p:oleObj>
              </mc:Choice>
              <mc:Fallback>
                <p:oleObj name="think-cell Slide" r:id="rId29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2032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1500" y="6293438"/>
            <a:ext cx="1328382" cy="56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40" y="256192"/>
            <a:ext cx="10972271" cy="10134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40" y="1455420"/>
            <a:ext cx="10972271" cy="45491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500" y="6604000"/>
            <a:ext cx="1237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2">
              <a:lnSpc>
                <a:spcPct val="90000"/>
              </a:lnSpc>
            </a:pPr>
            <a:fld id="{9484F7A5-6A8F-8446-A111-2677E1911D97}" type="slidenum">
              <a:rPr lang="en-US" sz="1000" b="0" spc="-70" smtClean="0">
                <a:solidFill>
                  <a:schemeClr val="accent4">
                    <a:lumMod val="50000"/>
                  </a:schemeClr>
                </a:solidFill>
              </a:rPr>
              <a:pPr defTabSz="457182">
                <a:lnSpc>
                  <a:spcPct val="90000"/>
                </a:lnSpc>
              </a:pPr>
              <a:t>‹#›</a:t>
            </a:fld>
            <a:endParaRPr lang="en-US" sz="1000" b="0" spc="-7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5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82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82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63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545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727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86" indent="-342886" algn="l" defTabSz="457182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20" indent="-285739" algn="l" defTabSz="457182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54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136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318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4755" y="-85607"/>
            <a:ext cx="12411164" cy="7030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-85607"/>
            <a:ext cx="12411164" cy="7030028"/>
          </a:xfrm>
          <a:prstGeom prst="rect">
            <a:avLst/>
          </a:prstGeom>
          <a:gradFill>
            <a:gsLst>
              <a:gs pos="0">
                <a:srgbClr val="82A8BC">
                  <a:alpha val="0"/>
                </a:srgbClr>
              </a:gs>
              <a:gs pos="19000">
                <a:srgbClr val="82A8BC">
                  <a:alpha val="0"/>
                </a:srgbClr>
              </a:gs>
              <a:gs pos="93000">
                <a:srgbClr val="343434"/>
              </a:gs>
              <a:gs pos="100000">
                <a:srgbClr val="343434"/>
              </a:gs>
            </a:gsLst>
            <a:lin ang="6600000" scaled="0"/>
          </a:gra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305" y="2678185"/>
            <a:ext cx="1354667" cy="476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97304" y="3154680"/>
            <a:ext cx="1090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E8E8E8"/>
              </a:buClr>
            </a:pPr>
            <a:r>
              <a:rPr lang="en-US" sz="4000" dirty="0">
                <a:solidFill>
                  <a:schemeClr val="tx2"/>
                </a:solidFill>
              </a:rPr>
              <a:t>Alarm Fatigue Demo Overview</a:t>
            </a:r>
            <a:endParaRPr sz="2667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386472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678-0BA7-F147-9960-970D17410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E57EF-A859-3645-9883-EACE849A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245" y="1460501"/>
            <a:ext cx="3429371" cy="4312338"/>
          </a:xfrm>
        </p:spPr>
        <p:txBody>
          <a:bodyPr>
            <a:normAutofit/>
          </a:bodyPr>
          <a:lstStyle/>
          <a:p>
            <a:r>
              <a:rPr lang="en-US" dirty="0"/>
              <a:t>Create time-series and real-time analytics dashboards, charts, and graphs</a:t>
            </a:r>
          </a:p>
          <a:p>
            <a:r>
              <a:rPr lang="en-US" dirty="0"/>
              <a:t>30+ visualization charts out of the box with customization capabilities</a:t>
            </a:r>
          </a:p>
          <a:p>
            <a:r>
              <a:rPr lang="en-US" dirty="0"/>
              <a:t>Powered by Druid and Superset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6CA68-0092-1C47-B309-A8B8BC5C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16" y="2259093"/>
            <a:ext cx="8061384" cy="27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6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701244" y="2534230"/>
            <a:ext cx="10995660" cy="65979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Demo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24326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Alarm Fatigue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3031151"/>
          </a:xfrm>
        </p:spPr>
        <p:txBody>
          <a:bodyPr/>
          <a:lstStyle/>
          <a:p>
            <a:r>
              <a:rPr lang="en-US" dirty="0"/>
              <a:t>Alarm Fatigue occurs when one is exposed to a large number of alarms and becomes desensitized to them, leading to longer response times or missed alarms</a:t>
            </a:r>
          </a:p>
          <a:p>
            <a:r>
              <a:rPr lang="en-US" dirty="0"/>
              <a:t>This is prevalent in a high stress environment such as an Emergency room or an ICU</a:t>
            </a:r>
          </a:p>
          <a:p>
            <a:r>
              <a:rPr lang="en-US" dirty="0"/>
              <a:t>From 2010 to 2015 there were &gt; 130 preventable deaths from alarm fatigue</a:t>
            </a:r>
          </a:p>
          <a:p>
            <a:r>
              <a:rPr lang="en-US" dirty="0"/>
              <a:t>By reducing the number of alarms sent and only sending the most important ones, desensitization can be prevented and response time improves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E987-BE9D-8749-8C51-C6DE364EC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9B56-7FEC-804B-9D44-ACA3543ACB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5709283" cy="2710935"/>
          </a:xfrm>
        </p:spPr>
        <p:txBody>
          <a:bodyPr/>
          <a:lstStyle/>
          <a:p>
            <a:r>
              <a:rPr lang="en-US" dirty="0"/>
              <a:t>This Demo uses the following components:</a:t>
            </a:r>
          </a:p>
          <a:p>
            <a:pPr lvl="1"/>
            <a:r>
              <a:rPr lang="en-US" dirty="0" err="1"/>
              <a:t>NiFi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/>
              <a:t>Schema Registry</a:t>
            </a:r>
          </a:p>
          <a:p>
            <a:pPr lvl="1"/>
            <a:r>
              <a:rPr lang="en-US" dirty="0"/>
              <a:t>Streaming Analytics Manager</a:t>
            </a:r>
          </a:p>
          <a:p>
            <a:pPr lvl="1"/>
            <a:r>
              <a:rPr lang="en-US" dirty="0"/>
              <a:t>Hive</a:t>
            </a:r>
          </a:p>
          <a:p>
            <a:pPr lvl="1"/>
            <a:r>
              <a:rPr lang="en-US" dirty="0"/>
              <a:t>Druid</a:t>
            </a:r>
          </a:p>
          <a:p>
            <a:pPr lvl="1"/>
            <a:r>
              <a:rPr lang="en-US" dirty="0"/>
              <a:t>Superset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F090D-57CB-834A-9A04-0D5227078EFC}"/>
              </a:ext>
            </a:extLst>
          </p:cNvPr>
          <p:cNvSpPr/>
          <p:nvPr/>
        </p:nvSpPr>
        <p:spPr>
          <a:xfrm>
            <a:off x="3122579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 err="1">
                <a:solidFill>
                  <a:schemeClr val="bg1"/>
                </a:solidFill>
              </a:rPr>
              <a:t>NiFi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6B762-D9C0-9E44-AF38-70A0AC81610D}"/>
              </a:ext>
            </a:extLst>
          </p:cNvPr>
          <p:cNvSpPr/>
          <p:nvPr/>
        </p:nvSpPr>
        <p:spPr>
          <a:xfrm>
            <a:off x="4802214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Kafka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1FE1A-8C6A-9C46-8688-40D3B3541336}"/>
              </a:ext>
            </a:extLst>
          </p:cNvPr>
          <p:cNvSpPr/>
          <p:nvPr/>
        </p:nvSpPr>
        <p:spPr>
          <a:xfrm>
            <a:off x="6280825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SAM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CE351-9796-EB44-8B52-C7E82A65BD7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53710" y="4688715"/>
            <a:ext cx="6485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7C14E48-6EEC-DA4E-8D54-F3CC4EF21F28}"/>
              </a:ext>
            </a:extLst>
          </p:cNvPr>
          <p:cNvSpPr/>
          <p:nvPr/>
        </p:nvSpPr>
        <p:spPr>
          <a:xfrm>
            <a:off x="1319719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 err="1">
                <a:solidFill>
                  <a:schemeClr val="bg1"/>
                </a:solidFill>
              </a:rPr>
              <a:t>MiniFi</a:t>
            </a:r>
            <a:r>
              <a:rPr lang="en-US" sz="1000" dirty="0">
                <a:solidFill>
                  <a:schemeClr val="bg1"/>
                </a:solidFill>
              </a:rPr>
              <a:t> / Simulated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A8FBC4-ED62-7D49-AC90-225013308A3E}"/>
              </a:ext>
            </a:extLst>
          </p:cNvPr>
          <p:cNvSpPr/>
          <p:nvPr/>
        </p:nvSpPr>
        <p:spPr>
          <a:xfrm>
            <a:off x="3122579" y="5642280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Hive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4CB6E-894C-3943-92AD-319B01D9C56D}"/>
              </a:ext>
            </a:extLst>
          </p:cNvPr>
          <p:cNvSpPr/>
          <p:nvPr/>
        </p:nvSpPr>
        <p:spPr>
          <a:xfrm>
            <a:off x="6280824" y="5642279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HDFS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B371D-8124-6640-AB87-6EC35885B82F}"/>
              </a:ext>
            </a:extLst>
          </p:cNvPr>
          <p:cNvSpPr/>
          <p:nvPr/>
        </p:nvSpPr>
        <p:spPr>
          <a:xfrm>
            <a:off x="8012354" y="3959141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Druid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CB405-817C-D443-8ED4-79D42D5C9CD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350850" y="4688715"/>
            <a:ext cx="771729" cy="973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336F4B-2CD6-554D-A4E8-FA8410F001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833345" y="4688715"/>
            <a:ext cx="44748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1DCE35-66D2-704E-B553-000978C04ECE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3638145" y="4980544"/>
            <a:ext cx="0" cy="6617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69088C-BB7E-514D-BE7C-23D0A216588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6796390" y="4980544"/>
            <a:ext cx="1" cy="6617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90A03-5B8D-0843-9BE0-CB65FD1C95F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7311956" y="4250971"/>
            <a:ext cx="700398" cy="4377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325A01B-D8F5-3F49-9DC2-9D5F964EFA48}"/>
              </a:ext>
            </a:extLst>
          </p:cNvPr>
          <p:cNvSpPr/>
          <p:nvPr/>
        </p:nvSpPr>
        <p:spPr>
          <a:xfrm>
            <a:off x="8012355" y="478597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Email Notification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30F3CB-D8FA-994A-BE9E-62A92AB80E97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>
            <a:off x="7311956" y="4688715"/>
            <a:ext cx="700399" cy="3890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A76D09-CA07-9344-8E54-8D54E391E454}"/>
              </a:ext>
            </a:extLst>
          </p:cNvPr>
          <p:cNvCxnSpPr>
            <a:cxnSpLocks/>
            <a:stCxn id="19" idx="3"/>
            <a:endCxn id="48" idx="1"/>
          </p:cNvCxnSpPr>
          <p:nvPr/>
        </p:nvCxnSpPr>
        <p:spPr>
          <a:xfrm flipV="1">
            <a:off x="9043485" y="4250970"/>
            <a:ext cx="70039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9C134-875C-5E4F-BC10-FE06ED495202}"/>
              </a:ext>
            </a:extLst>
          </p:cNvPr>
          <p:cNvSpPr/>
          <p:nvPr/>
        </p:nvSpPr>
        <p:spPr>
          <a:xfrm>
            <a:off x="9743883" y="3959140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Superset Dashboard</a:t>
            </a:r>
          </a:p>
        </p:txBody>
      </p:sp>
    </p:spTree>
    <p:extLst>
      <p:ext uri="{BB962C8B-B14F-4D97-AF65-F5344CB8AC3E}">
        <p14:creationId xmlns:p14="http://schemas.microsoft.com/office/powerpoint/2010/main" val="38869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3D9-B4B2-5D4C-BB7A-AA3B5E326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</a:t>
            </a:r>
            <a:r>
              <a:rPr lang="en-US" dirty="0" err="1"/>
              <a:t>NiFi</a:t>
            </a:r>
            <a:endParaRPr lang="en-US" dirty="0"/>
          </a:p>
        </p:txBody>
      </p:sp>
      <p:pic>
        <p:nvPicPr>
          <p:cNvPr id="3" name="Shape 195">
            <a:extLst>
              <a:ext uri="{FF2B5EF4-FFF2-40B4-BE49-F238E27FC236}">
                <a16:creationId xmlns:a16="http://schemas.microsoft.com/office/drawing/2014/main" id="{BBA065B3-56C1-2949-9174-51C7E8A7D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0091" y="2704586"/>
            <a:ext cx="1756667" cy="108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DE606-F6B2-924C-80A7-47148AB18F7B}"/>
              </a:ext>
            </a:extLst>
          </p:cNvPr>
          <p:cNvSpPr txBox="1"/>
          <p:nvPr/>
        </p:nvSpPr>
        <p:spPr>
          <a:xfrm>
            <a:off x="928254" y="5029200"/>
            <a:ext cx="9641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NiFi gives users the unique ability to move and transform data.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Very simple drag and drop interface for processors allows a simple user experience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Extensible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Maintains data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EDD54-3904-BF48-ACD6-A05CD3A1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01" y="1172678"/>
            <a:ext cx="7297131" cy="36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Introducing Hortonworks Streaming Analytics Manager (SAM)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 rot="5400000">
            <a:off x="4119791" y="2209182"/>
            <a:ext cx="4286467" cy="4234403"/>
          </a:xfrm>
          <a:prstGeom prst="blockArc">
            <a:avLst>
              <a:gd name="adj1" fmla="val 17982677"/>
              <a:gd name="adj2" fmla="val 10870797"/>
              <a:gd name="adj3" fmla="val 2951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Shape 203"/>
          <p:cNvGrpSpPr/>
          <p:nvPr/>
        </p:nvGrpSpPr>
        <p:grpSpPr>
          <a:xfrm>
            <a:off x="6643704" y="2904416"/>
            <a:ext cx="1618433" cy="958649"/>
            <a:chOff x="6276013" y="1672790"/>
            <a:chExt cx="1942120" cy="1150379"/>
          </a:xfrm>
        </p:grpSpPr>
        <p:sp>
          <p:nvSpPr>
            <p:cNvPr id="204" name="Shape 204"/>
            <p:cNvSpPr txBox="1"/>
            <p:nvPr/>
          </p:nvSpPr>
          <p:spPr>
            <a:xfrm>
              <a:off x="6276013" y="1672790"/>
              <a:ext cx="906190" cy="417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76188" rIns="76188" bIns="76188" anchor="t" anchorCtr="0">
              <a:noAutofit/>
            </a:bodyPr>
            <a:lstStyle/>
            <a:p>
              <a:pPr algn="ctr"/>
              <a:endParaRPr sz="1167" b="1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6340324" y="1976442"/>
              <a:ext cx="1877809" cy="84672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52396" tIns="152396" rIns="152396" bIns="152396" anchor="ctr" anchorCtr="0">
              <a:noAutofit/>
            </a:bodyPr>
            <a:lstStyle/>
            <a:p>
              <a:pPr>
                <a:lnSpc>
                  <a:spcPct val="85000"/>
                </a:lnSpc>
              </a:pPr>
              <a:r>
                <a:rPr lang="en-US" sz="116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Streaming Analytics Manager</a:t>
              </a:r>
              <a:endParaRPr sz="1833"/>
            </a:p>
          </p:txBody>
        </p:sp>
      </p:grpSp>
      <p:sp>
        <p:nvSpPr>
          <p:cNvPr id="206" name="Shape 206"/>
          <p:cNvSpPr/>
          <p:nvPr/>
        </p:nvSpPr>
        <p:spPr>
          <a:xfrm>
            <a:off x="5328720" y="3423327"/>
            <a:ext cx="1819959" cy="181995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0230" y="1729127"/>
            <a:ext cx="2850486" cy="39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195813" y="2332917"/>
            <a:ext cx="4627500" cy="19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1">
              <a:lnSpc>
                <a:spcPct val="85000"/>
              </a:lnSpc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Design, develop, deploy and manage streaming analytics app with a drag-and-drop paradigm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4462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Stream Builder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177180" y="1262933"/>
            <a:ext cx="5643250" cy="349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42886" indent="-342886">
              <a:spcBef>
                <a:spcPts val="0"/>
              </a:spcBef>
            </a:pPr>
            <a:r>
              <a:rPr lang="en-US" dirty="0"/>
              <a:t>Builder components, shown on the canvas palette, are the building blocks used by the app developer to build streaming apps. </a:t>
            </a:r>
            <a:endParaRPr dirty="0"/>
          </a:p>
          <a:p>
            <a:pPr marL="342886" indent="-342886"/>
            <a:r>
              <a:rPr lang="en-US" dirty="0"/>
              <a:t>Drag and drop to build a working streaming application without writing a single line of code.</a:t>
            </a:r>
            <a:endParaRPr dirty="0"/>
          </a:p>
          <a:p>
            <a:pPr marL="342886" indent="-342886"/>
            <a:r>
              <a:rPr lang="en-US" dirty="0"/>
              <a:t>4 Types of Components: Sources, Processors, Sinks and Custom</a:t>
            </a:r>
            <a:endParaRPr dirty="0"/>
          </a:p>
          <a:p>
            <a:pPr marL="742919" lvl="1" indent="-160859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7399F-8BD8-2E44-8FF4-6D7F535C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88" y="3012683"/>
            <a:ext cx="6309757" cy="31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0449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SAM is All about Doing Real-Time Analytics on Streams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332341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3592195" y="1271707"/>
            <a:ext cx="4218000" cy="7512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Analytics</a:t>
            </a:r>
            <a:endParaRPr sz="33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440558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Analytics 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7548777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Descriptive Analytics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321813" y="3594678"/>
            <a:ext cx="2685750" cy="88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should we do right now?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440558" y="3594678"/>
            <a:ext cx="2685750" cy="88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could happen now/soon?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548777" y="3594678"/>
            <a:ext cx="2685750" cy="88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happening right now?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321813" y="4626958"/>
            <a:ext cx="2685750" cy="14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correlation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enrichment, routing &amp; filtering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rule-based classification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440563" y="4626958"/>
            <a:ext cx="2685750" cy="149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aggregations with UDAF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mllib model deployment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548771" y="4626958"/>
            <a:ext cx="2685750" cy="149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 dashboards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OLAP queries via Druid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561910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58B7-E81F-9445-AF4F-DAB70B25B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09" y="468243"/>
            <a:ext cx="10972800" cy="392415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Hive: Fast Facts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9E5F9-3E53-E940-89A6-9E623CC71303}"/>
              </a:ext>
            </a:extLst>
          </p:cNvPr>
          <p:cNvGrpSpPr/>
          <p:nvPr/>
        </p:nvGrpSpPr>
        <p:grpSpPr>
          <a:xfrm>
            <a:off x="2129509" y="1992592"/>
            <a:ext cx="7879016" cy="3339149"/>
            <a:chOff x="2171681" y="1996793"/>
            <a:chExt cx="10293594" cy="42360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B1491E-DE85-CC44-8232-D2F6C1F59A2E}"/>
                </a:ext>
              </a:extLst>
            </p:cNvPr>
            <p:cNvGrpSpPr/>
            <p:nvPr/>
          </p:nvGrpSpPr>
          <p:grpSpPr>
            <a:xfrm>
              <a:off x="2171681" y="1996793"/>
              <a:ext cx="10293594" cy="1534684"/>
              <a:chOff x="2171681" y="4698122"/>
              <a:chExt cx="10293594" cy="153468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6D9B92D-4BB8-5840-B2EF-17BAB9A28808}"/>
                  </a:ext>
                </a:extLst>
              </p:cNvPr>
              <p:cNvGrpSpPr/>
              <p:nvPr/>
            </p:nvGrpSpPr>
            <p:grpSpPr>
              <a:xfrm>
                <a:off x="2171681" y="4698122"/>
                <a:ext cx="3956299" cy="1534684"/>
                <a:chOff x="3313021" y="3450963"/>
                <a:chExt cx="3956299" cy="1534684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D37ED59-2E37-134A-B690-7642002D62FE}"/>
                    </a:ext>
                  </a:extLst>
                </p:cNvPr>
                <p:cNvSpPr txBox="1"/>
                <p:nvPr/>
              </p:nvSpPr>
              <p:spPr>
                <a:xfrm>
                  <a:off x="3313021" y="3450963"/>
                  <a:ext cx="3956299" cy="153468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b="1" dirty="0">
                      <a:solidFill>
                        <a:schemeClr val="accent6"/>
                      </a:solidFill>
                    </a:rPr>
                    <a:t>Most Queries Per Hour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endParaRPr lang="en-US" sz="1944" dirty="0"/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2222" b="1" dirty="0"/>
                    <a:t>100,000 Queries Per Hour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dirty="0"/>
                    <a:t>(Yahoo Japan)</a:t>
                  </a: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35028CE-640E-A64B-92F8-7160A8BC62FC}"/>
                    </a:ext>
                  </a:extLst>
                </p:cNvPr>
                <p:cNvCxnSpPr/>
                <p:nvPr/>
              </p:nvCxnSpPr>
              <p:spPr>
                <a:xfrm>
                  <a:off x="3474465" y="3864215"/>
                  <a:ext cx="3583325" cy="9071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7DE124B-0DD0-6F43-A1A9-AEE9A8C4E99D}"/>
                  </a:ext>
                </a:extLst>
              </p:cNvPr>
              <p:cNvGrpSpPr/>
              <p:nvPr/>
            </p:nvGrpSpPr>
            <p:grpSpPr>
              <a:xfrm>
                <a:off x="8080492" y="4698122"/>
                <a:ext cx="4384783" cy="1534684"/>
                <a:chOff x="3098782" y="3450963"/>
                <a:chExt cx="4384783" cy="153468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879F46-4E7D-BD48-9A87-15383ADF4A6F}"/>
                    </a:ext>
                  </a:extLst>
                </p:cNvPr>
                <p:cNvSpPr txBox="1"/>
                <p:nvPr/>
              </p:nvSpPr>
              <p:spPr>
                <a:xfrm>
                  <a:off x="3098782" y="3450963"/>
                  <a:ext cx="4384783" cy="153468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b="1" dirty="0">
                      <a:solidFill>
                        <a:schemeClr val="accent6"/>
                      </a:solidFill>
                    </a:rPr>
                    <a:t>Analytics Performance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endParaRPr lang="en-US" sz="1944" dirty="0"/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2222" b="1" dirty="0"/>
                    <a:t>100 Million rows/s Per Node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dirty="0"/>
                    <a:t>(with Hive LLAP)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6595A17-FEBA-D042-A406-C8549E12C820}"/>
                    </a:ext>
                  </a:extLst>
                </p:cNvPr>
                <p:cNvCxnSpPr/>
                <p:nvPr/>
              </p:nvCxnSpPr>
              <p:spPr>
                <a:xfrm>
                  <a:off x="3474465" y="3864215"/>
                  <a:ext cx="3583325" cy="9071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F8F08B-DCEC-5842-9B95-726AB059D256}"/>
                </a:ext>
              </a:extLst>
            </p:cNvPr>
            <p:cNvGrpSpPr/>
            <p:nvPr/>
          </p:nvGrpSpPr>
          <p:grpSpPr>
            <a:xfrm>
              <a:off x="2180725" y="4698122"/>
              <a:ext cx="9858775" cy="1534684"/>
              <a:chOff x="2180725" y="1996793"/>
              <a:chExt cx="9858775" cy="15346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4A73AC-E4E3-B047-8CDF-F855872765EE}"/>
                  </a:ext>
                </a:extLst>
              </p:cNvPr>
              <p:cNvGrpSpPr/>
              <p:nvPr/>
            </p:nvGrpSpPr>
            <p:grpSpPr>
              <a:xfrm>
                <a:off x="2180725" y="1996793"/>
                <a:ext cx="3583325" cy="1534684"/>
                <a:chOff x="3474465" y="3450963"/>
                <a:chExt cx="3583325" cy="153468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CF73C5-65FC-704F-A349-55CF9442001E}"/>
                    </a:ext>
                  </a:extLst>
                </p:cNvPr>
                <p:cNvSpPr txBox="1"/>
                <p:nvPr/>
              </p:nvSpPr>
              <p:spPr>
                <a:xfrm>
                  <a:off x="3667032" y="3450963"/>
                  <a:ext cx="3248274" cy="153468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b="1" dirty="0">
                      <a:solidFill>
                        <a:schemeClr val="accent6"/>
                      </a:solidFill>
                    </a:rPr>
                    <a:t>Largest Hive Warehouse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endParaRPr lang="en-US" sz="1944" dirty="0"/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2222" b="1" dirty="0"/>
                    <a:t>300+ PB Raw Storage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dirty="0"/>
                    <a:t>(Facebook)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4FFF625-D4B8-F34F-AB72-674155026B0B}"/>
                    </a:ext>
                  </a:extLst>
                </p:cNvPr>
                <p:cNvCxnSpPr/>
                <p:nvPr/>
              </p:nvCxnSpPr>
              <p:spPr>
                <a:xfrm>
                  <a:off x="3474465" y="3864215"/>
                  <a:ext cx="3583325" cy="9071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149E47-880B-744E-ADB0-D5F50C39F47B}"/>
                  </a:ext>
                </a:extLst>
              </p:cNvPr>
              <p:cNvGrpSpPr/>
              <p:nvPr/>
            </p:nvGrpSpPr>
            <p:grpSpPr>
              <a:xfrm>
                <a:off x="8456175" y="1996793"/>
                <a:ext cx="3583325" cy="1534684"/>
                <a:chOff x="3474465" y="3450963"/>
                <a:chExt cx="3583325" cy="153468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7D52CF-C78A-A54A-88B9-4707A21D7C5B}"/>
                    </a:ext>
                  </a:extLst>
                </p:cNvPr>
                <p:cNvSpPr txBox="1"/>
                <p:nvPr/>
              </p:nvSpPr>
              <p:spPr>
                <a:xfrm>
                  <a:off x="4240903" y="3450963"/>
                  <a:ext cx="2100537" cy="153468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b="1" dirty="0">
                      <a:solidFill>
                        <a:schemeClr val="accent6"/>
                      </a:solidFill>
                    </a:rPr>
                    <a:t>Largest Cluster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endParaRPr lang="en-US" sz="1944" dirty="0"/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2222" b="1" dirty="0"/>
                    <a:t>4,500+ Nodes</a:t>
                  </a:r>
                </a:p>
                <a:p>
                  <a:pPr algn="ctr">
                    <a:lnSpc>
                      <a:spcPct val="85000"/>
                    </a:lnSpc>
                    <a:spcBef>
                      <a:spcPts val="417"/>
                    </a:spcBef>
                  </a:pPr>
                  <a:r>
                    <a:rPr lang="en-US" sz="1944" dirty="0"/>
                    <a:t>(Yahoo)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01090D2-DE6B-CB43-926C-8D4A57A504FA}"/>
                    </a:ext>
                  </a:extLst>
                </p:cNvPr>
                <p:cNvCxnSpPr/>
                <p:nvPr/>
              </p:nvCxnSpPr>
              <p:spPr>
                <a:xfrm>
                  <a:off x="3474465" y="3864215"/>
                  <a:ext cx="3583325" cy="9071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6530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1C11-C07B-404C-A38F-841EABF8F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Hive’s Unique Advantages in HDP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14A01-28AE-F54D-BFAB-7B5CE268D7C6}"/>
              </a:ext>
            </a:extLst>
          </p:cNvPr>
          <p:cNvSpPr/>
          <p:nvPr/>
        </p:nvSpPr>
        <p:spPr>
          <a:xfrm>
            <a:off x="701245" y="1844942"/>
            <a:ext cx="6766355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ts val="417"/>
              </a:spcBef>
            </a:pPr>
            <a:r>
              <a:rPr lang="en-US" sz="1667" b="1" dirty="0"/>
              <a:t>Why Hive: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Comprehensive ANSI SQL including 99 TPC-DS Queries.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The only Hadoop SQL with ACID MERGE for easy updates.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Hive on LLAP provides In-Memory caching for MPP performance at Hadoop scale.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Per-User dynamic row and column security.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Replication and DR for critical workloads.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Compatible with every major BI Tool.</a:t>
            </a: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Excellent batch query performance thanks to Hive on </a:t>
            </a:r>
            <a:r>
              <a:rPr lang="en-US" sz="2000" dirty="0" err="1">
                <a:ea typeface="ヒラギノ角ゴ Pro W3" charset="-128"/>
              </a:rPr>
              <a:t>Tez</a:t>
            </a:r>
            <a:endParaRPr lang="en-US" sz="2000" dirty="0">
              <a:ea typeface="ヒラギノ角ゴ Pro W3" charset="-128"/>
            </a:endParaRPr>
          </a:p>
          <a:p>
            <a:pPr marL="342886" indent="-342886" defTabSz="457182" fontAlgn="base">
              <a:lnSpc>
                <a:spcPct val="90000"/>
              </a:lnSpc>
              <a:spcBef>
                <a:spcPts val="15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</a:pPr>
            <a:r>
              <a:rPr lang="en-US" sz="2000" dirty="0">
                <a:ea typeface="ヒラギノ角ゴ Pro W3" charset="-128"/>
              </a:rPr>
              <a:t>Proven at 300+ PB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9B4F8-7068-4842-B1D7-48D2DA53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19" y="1844942"/>
            <a:ext cx="2351723" cy="21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79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ortonworks Presentation Template">
  <a:themeElements>
    <a:clrScheme name="Custom 1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000000"/>
      </a:hlink>
      <a:folHlink>
        <a:srgbClr val="4242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Mar 1 2016" id="{04EE343F-3A3B-694C-8CCD-8DEFD5C5A376}" vid="{B09C8178-5594-874C-A1FC-3D3E6818E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 POV_Retail Banking_VF</Template>
  <TotalTime>3617</TotalTime>
  <Words>540</Words>
  <Application>Microsoft Macintosh PowerPoint</Application>
  <PresentationFormat>Widescreen</PresentationFormat>
  <Paragraphs>99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ヒラギノ角ゴ Pro W3</vt:lpstr>
      <vt:lpstr>Arial</vt:lpstr>
      <vt:lpstr>Calibri</vt:lpstr>
      <vt:lpstr>Lucida Grande</vt:lpstr>
      <vt:lpstr>Noto Sans Symbols</vt:lpstr>
      <vt:lpstr>Wingdings</vt:lpstr>
      <vt:lpstr>Wingdings 2</vt:lpstr>
      <vt:lpstr>Hortonworks Presentation Template</vt:lpstr>
      <vt:lpstr>think-cell Slide</vt:lpstr>
      <vt:lpstr>PowerPoint Presentation</vt:lpstr>
      <vt:lpstr>Alarm Fatigue Overview</vt:lpstr>
      <vt:lpstr>Architecture</vt:lpstr>
      <vt:lpstr>Apache NiFi</vt:lpstr>
      <vt:lpstr>Introducing Hortonworks Streaming Analytics Manager (SAM)</vt:lpstr>
      <vt:lpstr>Stream Builder</vt:lpstr>
      <vt:lpstr>SAM is All about Doing Real-Time Analytics on Streams</vt:lpstr>
      <vt:lpstr>Apache Hive: Fast Facts</vt:lpstr>
      <vt:lpstr>Hive’s Unique Advantages in HDP</vt:lpstr>
      <vt:lpstr>Descriptive Analytics</vt:lpstr>
      <vt:lpstr>Demo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enter a ticket into for Proposal Request?</dc:title>
  <dc:creator>Amy Holmes</dc:creator>
  <cp:lastModifiedBy>Taylor Herson</cp:lastModifiedBy>
  <cp:revision>63</cp:revision>
  <dcterms:created xsi:type="dcterms:W3CDTF">2017-02-09T17:00:59Z</dcterms:created>
  <dcterms:modified xsi:type="dcterms:W3CDTF">2018-05-18T20:49:45Z</dcterms:modified>
</cp:coreProperties>
</file>